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0"/>
  </p:handoutMasterIdLst>
  <p:sldIdLst>
    <p:sldId id="256" r:id="rId2"/>
    <p:sldId id="304" r:id="rId3"/>
    <p:sldId id="306" r:id="rId4"/>
    <p:sldId id="305" r:id="rId5"/>
    <p:sldId id="307" r:id="rId6"/>
    <p:sldId id="349" r:id="rId7"/>
    <p:sldId id="308" r:id="rId8"/>
    <p:sldId id="309" r:id="rId9"/>
    <p:sldId id="344" r:id="rId10"/>
    <p:sldId id="315" r:id="rId11"/>
    <p:sldId id="354" r:id="rId12"/>
    <p:sldId id="324" r:id="rId13"/>
    <p:sldId id="342" r:id="rId14"/>
    <p:sldId id="347" r:id="rId15"/>
    <p:sldId id="261" r:id="rId16"/>
    <p:sldId id="351" r:id="rId17"/>
    <p:sldId id="319" r:id="rId18"/>
    <p:sldId id="318" r:id="rId19"/>
    <p:sldId id="321" r:id="rId20"/>
    <p:sldId id="316" r:id="rId21"/>
    <p:sldId id="313" r:id="rId22"/>
    <p:sldId id="317" r:id="rId23"/>
    <p:sldId id="355" r:id="rId24"/>
    <p:sldId id="345" r:id="rId25"/>
    <p:sldId id="346" r:id="rId26"/>
    <p:sldId id="284" r:id="rId27"/>
    <p:sldId id="356" r:id="rId28"/>
    <p:sldId id="357" r:id="rId29"/>
    <p:sldId id="331" r:id="rId30"/>
    <p:sldId id="340" r:id="rId31"/>
    <p:sldId id="297" r:id="rId32"/>
    <p:sldId id="325" r:id="rId33"/>
    <p:sldId id="335" r:id="rId34"/>
    <p:sldId id="334" r:id="rId35"/>
    <p:sldId id="328" r:id="rId36"/>
    <p:sldId id="338" r:id="rId37"/>
    <p:sldId id="314" r:id="rId38"/>
    <p:sldId id="337" r:id="rId39"/>
  </p:sldIdLst>
  <p:sldSz cx="12192000" cy="6858000"/>
  <p:notesSz cx="7102475" cy="12131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1E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3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52" y="28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608691"/>
          </a:xfrm>
          <a:prstGeom prst="rect">
            <a:avLst/>
          </a:prstGeom>
        </p:spPr>
        <p:txBody>
          <a:bodyPr vert="horz" lIns="109902" tIns="54951" rIns="109902" bIns="54951" rtlCol="0"/>
          <a:lstStyle>
            <a:lvl1pPr algn="l">
              <a:defRPr sz="14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608691"/>
          </a:xfrm>
          <a:prstGeom prst="rect">
            <a:avLst/>
          </a:prstGeom>
        </p:spPr>
        <p:txBody>
          <a:bodyPr vert="horz" lIns="109902" tIns="54951" rIns="109902" bIns="54951" rtlCol="0"/>
          <a:lstStyle>
            <a:lvl1pPr algn="r">
              <a:defRPr sz="1400"/>
            </a:lvl1pPr>
          </a:lstStyle>
          <a:p>
            <a:fld id="{7ACA6926-BFCE-40A6-9E80-7E7B9EF7B297}" type="datetimeFigureOut">
              <a:rPr lang="en-US" smtClean="0"/>
              <a:t>1/19/2025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1522987"/>
            <a:ext cx="3077739" cy="608689"/>
          </a:xfrm>
          <a:prstGeom prst="rect">
            <a:avLst/>
          </a:prstGeom>
        </p:spPr>
        <p:txBody>
          <a:bodyPr vert="horz" lIns="109902" tIns="54951" rIns="109902" bIns="54951" rtlCol="0" anchor="b"/>
          <a:lstStyle>
            <a:lvl1pPr algn="l">
              <a:defRPr sz="14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11522987"/>
            <a:ext cx="3077739" cy="608689"/>
          </a:xfrm>
          <a:prstGeom prst="rect">
            <a:avLst/>
          </a:prstGeom>
        </p:spPr>
        <p:txBody>
          <a:bodyPr vert="horz" lIns="109902" tIns="54951" rIns="109902" bIns="54951" rtlCol="0" anchor="b"/>
          <a:lstStyle>
            <a:lvl1pPr algn="r">
              <a:defRPr sz="1400"/>
            </a:lvl1pPr>
          </a:lstStyle>
          <a:p>
            <a:fld id="{67C83E77-E86B-42AD-924E-A506554AFD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895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7D966-1E2E-4337-B62A-0728453EA1AF}" type="datetimeFigureOut">
              <a:rPr lang="en-US" smtClean="0"/>
              <a:t>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5427-B87C-4B48-990B-DDD8039C97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352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7D966-1E2E-4337-B62A-0728453EA1AF}" type="datetimeFigureOut">
              <a:rPr lang="en-US" smtClean="0"/>
              <a:t>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5427-B87C-4B48-990B-DDD8039C97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44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7D966-1E2E-4337-B62A-0728453EA1AF}" type="datetimeFigureOut">
              <a:rPr lang="en-US" smtClean="0"/>
              <a:t>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5427-B87C-4B48-990B-DDD8039C97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48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7D966-1E2E-4337-B62A-0728453EA1AF}" type="datetimeFigureOut">
              <a:rPr lang="en-US" smtClean="0"/>
              <a:t>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5427-B87C-4B48-990B-DDD8039C97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1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7D966-1E2E-4337-B62A-0728453EA1AF}" type="datetimeFigureOut">
              <a:rPr lang="en-US" smtClean="0"/>
              <a:t>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5427-B87C-4B48-990B-DDD8039C97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150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7D966-1E2E-4337-B62A-0728453EA1AF}" type="datetimeFigureOut">
              <a:rPr lang="en-US" smtClean="0"/>
              <a:t>1/19/2025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5427-B87C-4B48-990B-DDD8039C97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604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7D966-1E2E-4337-B62A-0728453EA1AF}" type="datetimeFigureOut">
              <a:rPr lang="en-US" smtClean="0"/>
              <a:t>1/19/2025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5427-B87C-4B48-990B-DDD8039C97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639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7D966-1E2E-4337-B62A-0728453EA1AF}" type="datetimeFigureOut">
              <a:rPr lang="en-US" smtClean="0"/>
              <a:t>1/19/2025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5427-B87C-4B48-990B-DDD8039C97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93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7D966-1E2E-4337-B62A-0728453EA1AF}" type="datetimeFigureOut">
              <a:rPr lang="en-US" smtClean="0"/>
              <a:t>1/19/2025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5427-B87C-4B48-990B-DDD8039C97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688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7D966-1E2E-4337-B62A-0728453EA1AF}" type="datetimeFigureOut">
              <a:rPr lang="en-US" smtClean="0"/>
              <a:t>1/19/2025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5427-B87C-4B48-990B-DDD8039C97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992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7D966-1E2E-4337-B62A-0728453EA1AF}" type="datetimeFigureOut">
              <a:rPr lang="en-US" smtClean="0"/>
              <a:t>1/19/2025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5427-B87C-4B48-990B-DDD8039C97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191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7D966-1E2E-4337-B62A-0728453EA1AF}" type="datetimeFigureOut">
              <a:rPr lang="en-US" smtClean="0"/>
              <a:t>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E5427-B87C-4B48-990B-DDD8039C97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4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31.png"/><Relationship Id="rId17" Type="http://schemas.microsoft.com/office/2007/relationships/hdphoto" Target="../media/hdphoto8.wdp"/><Relationship Id="rId2" Type="http://schemas.openxmlformats.org/officeDocument/2006/relationships/image" Target="../media/image26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4.wdp"/><Relationship Id="rId1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08557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24 L WINTER CONFERENCE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1085" y="3210151"/>
            <a:ext cx="9144000" cy="2563631"/>
          </a:xfrm>
        </p:spPr>
        <p:txBody>
          <a:bodyPr>
            <a:normAutofit fontScale="62500" lnSpcReduction="20000"/>
          </a:bodyPr>
          <a:lstStyle/>
          <a:p>
            <a:r>
              <a:rPr lang="en-US" sz="5900" dirty="0"/>
              <a:t>NORTHERN VIRGINIA LION’S YOUTH CAMP</a:t>
            </a:r>
          </a:p>
          <a:p>
            <a:r>
              <a:rPr lang="en-US" sz="3800" dirty="0"/>
              <a:t>JANUARY 25, 2025</a:t>
            </a:r>
          </a:p>
          <a:p>
            <a:r>
              <a:rPr lang="en-US" sz="4000" dirty="0"/>
              <a:t>PRESENTER</a:t>
            </a:r>
          </a:p>
          <a:p>
            <a:r>
              <a:rPr lang="en-US" sz="4000" dirty="0"/>
              <a:t>LION KEN MARR</a:t>
            </a:r>
          </a:p>
          <a:p>
            <a:r>
              <a:rPr lang="en-US" sz="4000" dirty="0"/>
              <a:t>PRESIDENT OF NVLYC</a:t>
            </a:r>
          </a:p>
        </p:txBody>
      </p:sp>
    </p:spTree>
    <p:extLst>
      <p:ext uri="{BB962C8B-B14F-4D97-AF65-F5344CB8AC3E}">
        <p14:creationId xmlns:p14="http://schemas.microsoft.com/office/powerpoint/2010/main" val="3162105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AMPHITHEATER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1771020"/>
            <a:ext cx="3788229" cy="2841171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14901" y="5181706"/>
            <a:ext cx="10017457" cy="614953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b="1" dirty="0"/>
              <a:t>BUILT SEPTEMBER 2010</a:t>
            </a:r>
          </a:p>
          <a:p>
            <a:pPr marL="0" indent="0" algn="ctr">
              <a:buNone/>
            </a:pPr>
            <a:r>
              <a:rPr lang="en-US" b="1" dirty="0"/>
              <a:t>FALL 2024 BOY SCOUTS BUILT A WOOD STORAGE RACK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468" y="1771020"/>
            <a:ext cx="3788228" cy="28411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885" y="1771019"/>
            <a:ext cx="3788227" cy="28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68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C7A65-8287-EEE7-57A7-9F35F6376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825" y="104774"/>
            <a:ext cx="9066212" cy="581025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ARCOLA LEARNING CENTER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DEFC02-60AD-271C-AC12-8148C9A8A0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47825" y="3866387"/>
            <a:ext cx="9704385" cy="2620138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b="1" dirty="0"/>
              <a:t>SIZE: 24 FT X 28 FT (672 SQUARE FEET)WITH AN 8 FT PORCH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b="1" dirty="0"/>
              <a:t>NEAR DURANT HALL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b="1" dirty="0"/>
              <a:t>SEATS 30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b="1" dirty="0"/>
              <a:t>SLEEPS 4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b="1" dirty="0"/>
              <a:t>HEATED &amp; A/C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b="1" dirty="0"/>
              <a:t>2 PODIUMS (BUILT BY LION KEN MARR, NVLYC PRESIDENT)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b="1" dirty="0"/>
              <a:t>2 TV FOR PRESENTATIONS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b="1" dirty="0"/>
              <a:t>BUILT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A room with many chairs and a podium&#10;&#10;Description automatically generated">
            <a:extLst>
              <a:ext uri="{FF2B5EF4-FFF2-40B4-BE49-F238E27FC236}">
                <a16:creationId xmlns:a16="http://schemas.microsoft.com/office/drawing/2014/main" id="{E3B51E39-ADDC-4459-052A-A7C607B15F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493" y="1108782"/>
            <a:ext cx="3454718" cy="2303145"/>
          </a:xfrm>
          <a:prstGeom prst="rect">
            <a:avLst/>
          </a:prstGeom>
        </p:spPr>
      </p:pic>
      <p:pic>
        <p:nvPicPr>
          <p:cNvPr id="7" name="Picture 6" descr="A house with a red roof&#10;&#10;Description automatically generated">
            <a:extLst>
              <a:ext uri="{FF2B5EF4-FFF2-40B4-BE49-F238E27FC236}">
                <a16:creationId xmlns:a16="http://schemas.microsoft.com/office/drawing/2014/main" id="{391C5938-8287-9C84-B557-FC35CBF8E8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825" y="1123949"/>
            <a:ext cx="3456432" cy="2304288"/>
          </a:xfrm>
          <a:prstGeom prst="rect">
            <a:avLst/>
          </a:prstGeom>
        </p:spPr>
      </p:pic>
      <p:pic>
        <p:nvPicPr>
          <p:cNvPr id="11" name="Picture 10" descr="A wooden box with a logo on it&#10;&#10;Description automatically generated">
            <a:extLst>
              <a:ext uri="{FF2B5EF4-FFF2-40B4-BE49-F238E27FC236}">
                <a16:creationId xmlns:a16="http://schemas.microsoft.com/office/drawing/2014/main" id="{4EF5EC55-408A-BC2F-B451-DC7121536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64469" y="1408051"/>
            <a:ext cx="2272812" cy="170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44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660" y="10194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BRIDGES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87" y="1099807"/>
            <a:ext cx="3657600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547" y="1237006"/>
            <a:ext cx="3933825" cy="2622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12" y="1237006"/>
            <a:ext cx="3884178" cy="25894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8224" y="4295775"/>
            <a:ext cx="281940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46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G_4183"/>
          <p:cNvPicPr>
            <a:picLocks noChangeAspect="1" noChangeArrowheads="1"/>
          </p:cNvPicPr>
          <p:nvPr/>
        </p:nvPicPr>
        <p:blipFill rotWithShape="1"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5"/>
          <a:stretch/>
        </p:blipFill>
        <p:spPr bwMode="auto">
          <a:xfrm>
            <a:off x="4495799" y="4676775"/>
            <a:ext cx="3200400" cy="177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076" name="Picture 4" descr="IMG_4182"/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15" y="4771255"/>
            <a:ext cx="2651760" cy="168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" name="Picture 2" descr="Youth Camp 049"/>
          <p:cNvPicPr preferRelativeResize="0"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3"/>
          <a:stretch/>
        </p:blipFill>
        <p:spPr bwMode="auto">
          <a:xfrm>
            <a:off x="719667" y="1690688"/>
            <a:ext cx="2699656" cy="1885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73" y="1690687"/>
            <a:ext cx="3375852" cy="18859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809036" y="1690687"/>
            <a:ext cx="2514602" cy="188595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BATH HOUSE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28"/>
          <a:stretch/>
        </p:blipFill>
        <p:spPr>
          <a:xfrm>
            <a:off x="8466137" y="4747913"/>
            <a:ext cx="3200400" cy="17276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878421-E87D-612E-7862-FBD40FD4406D}"/>
              </a:ext>
            </a:extLst>
          </p:cNvPr>
          <p:cNvSpPr txBox="1"/>
          <p:nvPr/>
        </p:nvSpPr>
        <p:spPr>
          <a:xfrm>
            <a:off x="719667" y="3742660"/>
            <a:ext cx="69765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BUILT 1988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A089B8-1A4B-A595-91CF-03BC608BDA24}"/>
              </a:ext>
            </a:extLst>
          </p:cNvPr>
          <p:cNvSpPr txBox="1"/>
          <p:nvPr/>
        </p:nvSpPr>
        <p:spPr>
          <a:xfrm>
            <a:off x="8809036" y="3742660"/>
            <a:ext cx="251460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DEMOLISHED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6CDF11-D61D-AE07-5BD1-5807959730BC}"/>
              </a:ext>
            </a:extLst>
          </p:cNvPr>
          <p:cNvSpPr txBox="1"/>
          <p:nvPr/>
        </p:nvSpPr>
        <p:spPr>
          <a:xfrm>
            <a:off x="743615" y="6475536"/>
            <a:ext cx="1092292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REBUILT 2023</a:t>
            </a:r>
          </a:p>
        </p:txBody>
      </p:sp>
    </p:spTree>
    <p:extLst>
      <p:ext uri="{BB962C8B-B14F-4D97-AF65-F5344CB8AC3E}">
        <p14:creationId xmlns:p14="http://schemas.microsoft.com/office/powerpoint/2010/main" val="1905557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BATH HOUSE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9" t="8610" r="3611" b="2222"/>
          <a:stretch/>
        </p:blipFill>
        <p:spPr>
          <a:xfrm>
            <a:off x="8067675" y="1581150"/>
            <a:ext cx="2018944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8157" y="1962150"/>
            <a:ext cx="2286000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50" b="1667"/>
          <a:stretch/>
        </p:blipFill>
        <p:spPr>
          <a:xfrm>
            <a:off x="517144" y="1581150"/>
            <a:ext cx="2432394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96" t="6388" r="3333" b="5555"/>
          <a:stretch/>
        </p:blipFill>
        <p:spPr>
          <a:xfrm>
            <a:off x="3298154" y="1635919"/>
            <a:ext cx="1994661" cy="1371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7" b="11389"/>
          <a:stretch/>
        </p:blipFill>
        <p:spPr>
          <a:xfrm>
            <a:off x="8140531" y="4298061"/>
            <a:ext cx="2216488" cy="1371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0198" y="3760851"/>
            <a:ext cx="2290572" cy="15270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1" y="4177411"/>
            <a:ext cx="2057400" cy="1371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457" y="4298061"/>
            <a:ext cx="20574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41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CARETAKER’S COTTAGE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0385" y="4998271"/>
            <a:ext cx="7322955" cy="1015677"/>
          </a:xfrm>
        </p:spPr>
        <p:txBody>
          <a:bodyPr>
            <a:noAutofit/>
          </a:bodyPr>
          <a:lstStyle/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Remodeled 2024 </a:t>
            </a: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interior</a:t>
            </a: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Installed a Heat Pump</a:t>
            </a: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2025 Plans to replace the siding, soffits, gutters, &amp; downspouts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809" y="1351890"/>
            <a:ext cx="3840382" cy="28802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3A24D4-AE7F-0020-35F3-0685FDA8FFAD}"/>
              </a:ext>
            </a:extLst>
          </p:cNvPr>
          <p:cNvSpPr txBox="1"/>
          <p:nvPr/>
        </p:nvSpPr>
        <p:spPr>
          <a:xfrm>
            <a:off x="4175808" y="4232451"/>
            <a:ext cx="3840383" cy="3827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BUILT 1984</a:t>
            </a:r>
          </a:p>
        </p:txBody>
      </p:sp>
    </p:spTree>
    <p:extLst>
      <p:ext uri="{BB962C8B-B14F-4D97-AF65-F5344CB8AC3E}">
        <p14:creationId xmlns:p14="http://schemas.microsoft.com/office/powerpoint/2010/main" val="2590563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EA4E398-98F5-37DC-E0F9-A007A35FB791}"/>
              </a:ext>
            </a:extLst>
          </p:cNvPr>
          <p:cNvSpPr txBox="1">
            <a:spLocks/>
          </p:cNvSpPr>
          <p:nvPr/>
        </p:nvSpPr>
        <p:spPr>
          <a:xfrm>
            <a:off x="1036320" y="288289"/>
            <a:ext cx="10515600" cy="831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CARETAKER’S COTTAGE REMODLEING PICS</a:t>
            </a:r>
          </a:p>
        </p:txBody>
      </p:sp>
      <p:pic>
        <p:nvPicPr>
          <p:cNvPr id="6" name="Picture 5" descr="A room with a wood floor&#10;&#10;Description automatically generated">
            <a:extLst>
              <a:ext uri="{FF2B5EF4-FFF2-40B4-BE49-F238E27FC236}">
                <a16:creationId xmlns:a16="http://schemas.microsoft.com/office/drawing/2014/main" id="{9A4ECF83-ADDE-20C7-239B-B54C741126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657" y="1383427"/>
            <a:ext cx="2111376" cy="1583532"/>
          </a:xfrm>
          <a:prstGeom prst="rect">
            <a:avLst/>
          </a:prstGeom>
        </p:spPr>
      </p:pic>
      <p:pic>
        <p:nvPicPr>
          <p:cNvPr id="8" name="Picture 7" descr="A room with a wood floor&#10;&#10;Description automatically generated">
            <a:extLst>
              <a:ext uri="{FF2B5EF4-FFF2-40B4-BE49-F238E27FC236}">
                <a16:creationId xmlns:a16="http://schemas.microsoft.com/office/drawing/2014/main" id="{85BE8706-E6EE-CDCA-3557-2FDB4FD783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4968" y="1407243"/>
            <a:ext cx="2111379" cy="1583534"/>
          </a:xfrm>
          <a:prstGeom prst="rect">
            <a:avLst/>
          </a:prstGeom>
        </p:spPr>
      </p:pic>
      <p:pic>
        <p:nvPicPr>
          <p:cNvPr id="10" name="Picture 9" descr="A bathroom with a sink and toilet&#10;&#10;Description automatically generated">
            <a:extLst>
              <a:ext uri="{FF2B5EF4-FFF2-40B4-BE49-F238E27FC236}">
                <a16:creationId xmlns:a16="http://schemas.microsoft.com/office/drawing/2014/main" id="{C4C97ABD-75D5-E9AF-13DA-07793DF463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2657" y="1433494"/>
            <a:ext cx="2081379" cy="1561034"/>
          </a:xfrm>
          <a:prstGeom prst="rect">
            <a:avLst/>
          </a:prstGeom>
        </p:spPr>
      </p:pic>
      <p:pic>
        <p:nvPicPr>
          <p:cNvPr id="12" name="Picture 11" descr="A room with a wood floor&#10;&#10;Description automatically generated">
            <a:extLst>
              <a:ext uri="{FF2B5EF4-FFF2-40B4-BE49-F238E27FC236}">
                <a16:creationId xmlns:a16="http://schemas.microsoft.com/office/drawing/2014/main" id="{658A471F-7805-0655-499E-CA63321CE3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4009" y="1437244"/>
            <a:ext cx="2111379" cy="1583534"/>
          </a:xfrm>
          <a:prstGeom prst="rect">
            <a:avLst/>
          </a:prstGeom>
        </p:spPr>
      </p:pic>
      <p:pic>
        <p:nvPicPr>
          <p:cNvPr id="14" name="Picture 13" descr="A room with a wood ceiling&#10;&#10;Description automatically generated">
            <a:extLst>
              <a:ext uri="{FF2B5EF4-FFF2-40B4-BE49-F238E27FC236}">
                <a16:creationId xmlns:a16="http://schemas.microsoft.com/office/drawing/2014/main" id="{2A8DE320-88D6-8885-4652-F22A721342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06739" y="1173320"/>
            <a:ext cx="2815171" cy="2111378"/>
          </a:xfrm>
          <a:prstGeom prst="rect">
            <a:avLst/>
          </a:prstGeom>
        </p:spPr>
      </p:pic>
      <p:pic>
        <p:nvPicPr>
          <p:cNvPr id="16" name="Picture 15" descr="A kitchen with white cabinets and appliances&#10;&#10;Description automatically generated">
            <a:extLst>
              <a:ext uri="{FF2B5EF4-FFF2-40B4-BE49-F238E27FC236}">
                <a16:creationId xmlns:a16="http://schemas.microsoft.com/office/drawing/2014/main" id="{0204E1BF-3241-805E-17C3-B629AA11E0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24343" y="3735430"/>
            <a:ext cx="3779041" cy="283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27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DAVIS PAVILION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1" b="12972"/>
          <a:stretch/>
        </p:blipFill>
        <p:spPr>
          <a:xfrm rot="10800000">
            <a:off x="1532845" y="1143000"/>
            <a:ext cx="4539342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7"/>
          <a:stretch/>
        </p:blipFill>
        <p:spPr>
          <a:xfrm rot="10800000">
            <a:off x="6954427" y="1143000"/>
            <a:ext cx="3503756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 t="18732"/>
          <a:stretch/>
        </p:blipFill>
        <p:spPr>
          <a:xfrm rot="10800000">
            <a:off x="2004566" y="3931412"/>
            <a:ext cx="3595899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82305" y="3931412"/>
            <a:ext cx="3048000" cy="228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ADBF96-8512-D37F-D98F-9BB50B676091}"/>
              </a:ext>
            </a:extLst>
          </p:cNvPr>
          <p:cNvSpPr txBox="1"/>
          <p:nvPr/>
        </p:nvSpPr>
        <p:spPr>
          <a:xfrm>
            <a:off x="2004565" y="6379535"/>
            <a:ext cx="8319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BUILT 1967 – REMODELED 2017 </a:t>
            </a:r>
          </a:p>
        </p:txBody>
      </p:sp>
    </p:spTree>
    <p:extLst>
      <p:ext uri="{BB962C8B-B14F-4D97-AF65-F5344CB8AC3E}">
        <p14:creationId xmlns:p14="http://schemas.microsoft.com/office/powerpoint/2010/main" val="3029113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DAVIS PAVILION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00164" y="1411019"/>
            <a:ext cx="5276007" cy="3957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3289" y="1411019"/>
            <a:ext cx="5276007" cy="395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39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DAVIS PAVILION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46158" y="1397897"/>
            <a:ext cx="2662438" cy="19968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69743" y="1397898"/>
            <a:ext cx="2646098" cy="19845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81234" y="4024528"/>
            <a:ext cx="2639685" cy="19797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76988" y="1397898"/>
            <a:ext cx="2643931" cy="19829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76158" y="4024528"/>
            <a:ext cx="2639683" cy="19797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58426" y="4024527"/>
            <a:ext cx="2652337" cy="198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7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78" y="36712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NVLYC</a:t>
            </a:r>
          </a:p>
        </p:txBody>
      </p:sp>
      <p:pic>
        <p:nvPicPr>
          <p:cNvPr id="5" name="Picture 6" descr="nvlycpat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623" y="1383737"/>
            <a:ext cx="2317955" cy="147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008-LionLogo2c_thum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1383737"/>
            <a:ext cx="1371599" cy="137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34E772-4D01-D99D-F1EF-61CB4654207B}"/>
              </a:ext>
            </a:extLst>
          </p:cNvPr>
          <p:cNvSpPr txBox="1"/>
          <p:nvPr/>
        </p:nvSpPr>
        <p:spPr>
          <a:xfrm>
            <a:off x="2662237" y="3410935"/>
            <a:ext cx="6867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NVLYC CAMP PURPOSE IS TO PROVIDE CAMPING FACILITIES TO ANY YOUTH OR ADULT GROUP ACCOMPANIED BY ADULT LEADERS AND SUPERVISORS.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0777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844" y="0"/>
            <a:ext cx="10515600" cy="1076241"/>
          </a:xfrm>
        </p:spPr>
        <p:txBody>
          <a:bodyPr/>
          <a:lstStyle/>
          <a:p>
            <a:pPr algn="ctr"/>
            <a:r>
              <a:rPr lang="en-US" dirty="0"/>
              <a:t>DURANT HALL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8321" y="742951"/>
            <a:ext cx="3933287" cy="29499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01" y="742950"/>
            <a:ext cx="3933290" cy="29499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5" t="123612" r="-31875" b="-34446"/>
          <a:stretch/>
        </p:blipFill>
        <p:spPr>
          <a:xfrm rot="10800000">
            <a:off x="1524000" y="0"/>
            <a:ext cx="9144000" cy="742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11" b="13472"/>
          <a:stretch/>
        </p:blipFill>
        <p:spPr>
          <a:xfrm rot="10800000">
            <a:off x="2301240" y="4130512"/>
            <a:ext cx="7589520" cy="27274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5162A1-101D-73A5-5762-D90394973ADE}"/>
              </a:ext>
            </a:extLst>
          </p:cNvPr>
          <p:cNvSpPr txBox="1"/>
          <p:nvPr/>
        </p:nvSpPr>
        <p:spPr>
          <a:xfrm>
            <a:off x="2530549" y="3692917"/>
            <a:ext cx="758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INSIDE WAS FINISHED 2002 REMODELED 2024</a:t>
            </a:r>
          </a:p>
        </p:txBody>
      </p:sp>
    </p:spTree>
    <p:extLst>
      <p:ext uri="{BB962C8B-B14F-4D97-AF65-F5344CB8AC3E}">
        <p14:creationId xmlns:p14="http://schemas.microsoft.com/office/powerpoint/2010/main" val="2103368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135" y="550333"/>
            <a:ext cx="3115733" cy="233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4564" y="3633442"/>
            <a:ext cx="3081868" cy="2311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933" y="150283"/>
            <a:ext cx="3649133" cy="2736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135" y="3248208"/>
            <a:ext cx="4109159" cy="308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18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844" y="0"/>
            <a:ext cx="10515600" cy="1076241"/>
          </a:xfrm>
        </p:spPr>
        <p:txBody>
          <a:bodyPr/>
          <a:lstStyle/>
          <a:p>
            <a:pPr algn="ctr"/>
            <a:r>
              <a:rPr lang="en-US" dirty="0"/>
              <a:t>DURANT HALL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17" y="1053481"/>
            <a:ext cx="3447206" cy="2585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54" y="1030722"/>
            <a:ext cx="3507898" cy="2630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17" y="3974706"/>
            <a:ext cx="3477553" cy="2608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160" y="3932223"/>
            <a:ext cx="3534197" cy="265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53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A2644-D5A0-CEBD-6534-65E33715B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2900"/>
            <a:ext cx="9144000" cy="1100138"/>
          </a:xfrm>
        </p:spPr>
        <p:txBody>
          <a:bodyPr/>
          <a:lstStyle/>
          <a:p>
            <a:r>
              <a:rPr lang="en-US" dirty="0"/>
              <a:t>DURANT HALL FLOORING</a:t>
            </a:r>
          </a:p>
        </p:txBody>
      </p:sp>
      <p:pic>
        <p:nvPicPr>
          <p:cNvPr id="4" name="Content Placeholder 4" descr="A wood floor with a white cabinet and a white shelf&#10;&#10;Description automatically generated">
            <a:extLst>
              <a:ext uri="{FF2B5EF4-FFF2-40B4-BE49-F238E27FC236}">
                <a16:creationId xmlns:a16="http://schemas.microsoft.com/office/drawing/2014/main" id="{C9A38533-609C-5074-9EEB-971556E5E6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58757" y="2057400"/>
            <a:ext cx="3657600" cy="2743200"/>
          </a:xfrm>
          <a:prstGeom prst="rect">
            <a:avLst/>
          </a:prstGeom>
        </p:spPr>
      </p:pic>
      <p:pic>
        <p:nvPicPr>
          <p:cNvPr id="6" name="Picture 5" descr="A kitchen with a wood floor and a white wall&#10;&#10;Description automatically generated">
            <a:extLst>
              <a:ext uri="{FF2B5EF4-FFF2-40B4-BE49-F238E27FC236}">
                <a16:creationId xmlns:a16="http://schemas.microsoft.com/office/drawing/2014/main" id="{DAEDE178-3BD8-FF82-A2EC-5F32663CAE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690" y="2057400"/>
            <a:ext cx="3657600" cy="2743200"/>
          </a:xfrm>
          <a:prstGeom prst="rect">
            <a:avLst/>
          </a:prstGeom>
        </p:spPr>
      </p:pic>
      <p:pic>
        <p:nvPicPr>
          <p:cNvPr id="8" name="Picture 7" descr="A kitchen with appliances and a wood floor&#10;&#10;Description automatically generated">
            <a:extLst>
              <a:ext uri="{FF2B5EF4-FFF2-40B4-BE49-F238E27FC236}">
                <a16:creationId xmlns:a16="http://schemas.microsoft.com/office/drawing/2014/main" id="{9E09A80D-C754-25C4-2C13-2C16DE4B6C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15436" y="16002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58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17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CABINS</a:t>
            </a:r>
            <a:br>
              <a:rPr lang="en-US" dirty="0"/>
            </a:br>
            <a:r>
              <a:rPr lang="en-US" dirty="0"/>
              <a:t>TOTAL CABIN CAPACITY 122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188" y="1325563"/>
            <a:ext cx="2461623" cy="1846218"/>
          </a:xfrm>
          <a:prstGeom prst="rect">
            <a:avLst/>
          </a:prstGeom>
        </p:spPr>
      </p:pic>
      <p:pic>
        <p:nvPicPr>
          <p:cNvPr id="2053" name="Picture 5" descr="Youth Camp 033"/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6"/>
          <a:stretch/>
        </p:blipFill>
        <p:spPr bwMode="auto">
          <a:xfrm>
            <a:off x="1821340" y="1300876"/>
            <a:ext cx="2701879" cy="1870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5" b="23666"/>
          <a:stretch/>
        </p:blipFill>
        <p:spPr>
          <a:xfrm>
            <a:off x="7559999" y="1290590"/>
            <a:ext cx="3158963" cy="18709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10040" y="3370207"/>
            <a:ext cx="234260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CLIFTON SLEEPS 22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22210" y="6344421"/>
            <a:ext cx="234260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PARK WEST SLEEPS 20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49216" y="6340849"/>
            <a:ext cx="3205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BAILEYS CROSSROADS SLEEPS 18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56646" y="3370207"/>
            <a:ext cx="3408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FAIRFAX HOST SLEEPS 12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1644" y="4077702"/>
            <a:ext cx="2804160" cy="210312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11143" y="3370207"/>
            <a:ext cx="3205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BAILEYS CROSSROADS SLEEPS 18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EF25B31-FFC5-19C9-8669-A0BD5DD0A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219" y="4112180"/>
            <a:ext cx="3102964" cy="206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21B720-BD44-2F8A-67CA-90D9FA0F5794}"/>
              </a:ext>
            </a:extLst>
          </p:cNvPr>
          <p:cNvSpPr txBox="1"/>
          <p:nvPr/>
        </p:nvSpPr>
        <p:spPr>
          <a:xfrm>
            <a:off x="3350302" y="6340849"/>
            <a:ext cx="392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ARCOLA LEARNING CENTER SLEEPS 4</a:t>
            </a:r>
          </a:p>
        </p:txBody>
      </p:sp>
      <p:pic>
        <p:nvPicPr>
          <p:cNvPr id="6" name="Picture 5" descr="A concrete walkway in the woods&#10;&#10;Description automatically generated">
            <a:extLst>
              <a:ext uri="{FF2B5EF4-FFF2-40B4-BE49-F238E27FC236}">
                <a16:creationId xmlns:a16="http://schemas.microsoft.com/office/drawing/2014/main" id="{34C1CD13-00DF-6FC4-6A99-89C5EE2323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5" r="60784"/>
          <a:stretch/>
        </p:blipFill>
        <p:spPr>
          <a:xfrm rot="5400000">
            <a:off x="8364659" y="3419118"/>
            <a:ext cx="2068643" cy="345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41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17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CABINS</a:t>
            </a:r>
            <a:br>
              <a:rPr lang="en-US" dirty="0"/>
            </a:br>
            <a:r>
              <a:rPr lang="en-US" dirty="0"/>
              <a:t>TOTAL CABIN CAPACITY 122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20" y="1509096"/>
            <a:ext cx="2499360" cy="1874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818" y="1509096"/>
            <a:ext cx="2704885" cy="18745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763635" y="6308050"/>
            <a:ext cx="2567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WOODBRIDGE SLEEPS 20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46360" y="6304002"/>
            <a:ext cx="3534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WARRENTON SUNRISE SLEEPS 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2060" y="6304002"/>
            <a:ext cx="268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VIENNA HOST SLEEPS 18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" t="23009" b="18011"/>
          <a:stretch/>
        </p:blipFill>
        <p:spPr>
          <a:xfrm>
            <a:off x="8172783" y="3748026"/>
            <a:ext cx="3749040" cy="2376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1EB400-119D-C30A-AA34-7CD286D849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818" y="3828825"/>
            <a:ext cx="2706624" cy="2029968"/>
          </a:xfrm>
          <a:prstGeom prst="rect">
            <a:avLst/>
          </a:prstGeom>
        </p:spPr>
      </p:pic>
      <p:pic>
        <p:nvPicPr>
          <p:cNvPr id="5" name="Picture 4" descr="A house with a roof&#10;&#10;Description automatically generated with medium confidence">
            <a:extLst>
              <a:ext uri="{FF2B5EF4-FFF2-40B4-BE49-F238E27FC236}">
                <a16:creationId xmlns:a16="http://schemas.microsoft.com/office/drawing/2014/main" id="{2CF9C3AC-3919-55CB-4C23-C2746DEF6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060" y="3828824"/>
            <a:ext cx="2706626" cy="2029969"/>
          </a:xfrm>
          <a:prstGeom prst="rect">
            <a:avLst/>
          </a:prstGeom>
        </p:spPr>
      </p:pic>
      <p:pic>
        <p:nvPicPr>
          <p:cNvPr id="8" name="Picture 7" descr="A building with a red roof&#10;&#10;Description automatically generated">
            <a:extLst>
              <a:ext uri="{FF2B5EF4-FFF2-40B4-BE49-F238E27FC236}">
                <a16:creationId xmlns:a16="http://schemas.microsoft.com/office/drawing/2014/main" id="{49C5104D-8D6E-3898-5296-0A427C36E0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17673" y="1464572"/>
            <a:ext cx="2859259" cy="214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13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FAIRFAX HOST REMODELING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4" b="43111"/>
          <a:stretch/>
        </p:blipFill>
        <p:spPr>
          <a:xfrm>
            <a:off x="762245" y="1487858"/>
            <a:ext cx="4407959" cy="2475442"/>
          </a:xfrm>
        </p:spPr>
      </p:pic>
      <p:sp>
        <p:nvSpPr>
          <p:cNvPr id="5" name="TextBox 4"/>
          <p:cNvSpPr txBox="1"/>
          <p:nvPr/>
        </p:nvSpPr>
        <p:spPr>
          <a:xfrm>
            <a:off x="4371559" y="4572001"/>
            <a:ext cx="34488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REPLACE WINDOWS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CLOSED IN WIRING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INTERIOR FINISHING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REMOVE STOVE SMOKESTACK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GREAT JOB FAIRFAX HOST!!!!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REMODELED 2019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899" y="1475581"/>
            <a:ext cx="3525797" cy="2644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9" y="4572000"/>
            <a:ext cx="2718487" cy="2038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09" y="4572000"/>
            <a:ext cx="2702011" cy="20265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FB55DB-B5A9-91FD-A4AC-B042C00316E8}"/>
              </a:ext>
            </a:extLst>
          </p:cNvPr>
          <p:cNvSpPr txBox="1"/>
          <p:nvPr/>
        </p:nvSpPr>
        <p:spPr>
          <a:xfrm>
            <a:off x="762245" y="3963300"/>
            <a:ext cx="975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BUILT 1985</a:t>
            </a:r>
          </a:p>
        </p:txBody>
      </p:sp>
    </p:spTree>
    <p:extLst>
      <p:ext uri="{BB962C8B-B14F-4D97-AF65-F5344CB8AC3E}">
        <p14:creationId xmlns:p14="http://schemas.microsoft.com/office/powerpoint/2010/main" val="2760632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8B36E-EC52-2C35-16B9-D54DF5931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7" y="9802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FAIRFAX  &amp; PARKWEST ADA RAMP</a:t>
            </a:r>
          </a:p>
        </p:txBody>
      </p:sp>
      <p:pic>
        <p:nvPicPr>
          <p:cNvPr id="5" name="Picture 4" descr="A road with trees and a fence&#10;&#10;Description automatically generated">
            <a:extLst>
              <a:ext uri="{FF2B5EF4-FFF2-40B4-BE49-F238E27FC236}">
                <a16:creationId xmlns:a16="http://schemas.microsoft.com/office/drawing/2014/main" id="{E4B7C103-DEBB-2E6E-9D58-684B6CA42E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198" y="1675603"/>
            <a:ext cx="3074458" cy="2305844"/>
          </a:xfrm>
          <a:prstGeom prst="rect">
            <a:avLst/>
          </a:prstGeom>
        </p:spPr>
      </p:pic>
      <p:pic>
        <p:nvPicPr>
          <p:cNvPr id="7" name="Picture 6" descr="A concrete slab with trees in the background&#10;&#10;Description automatically generated">
            <a:extLst>
              <a:ext uri="{FF2B5EF4-FFF2-40B4-BE49-F238E27FC236}">
                <a16:creationId xmlns:a16="http://schemas.microsoft.com/office/drawing/2014/main" id="{92C2DA78-6CF9-140B-456A-820685AF2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199" y="4382298"/>
            <a:ext cx="3074457" cy="23058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E6B9CF-798E-E731-DDA5-DC2059615F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79338" y="4582320"/>
            <a:ext cx="3074459" cy="2105820"/>
          </a:xfrm>
          <a:prstGeom prst="rect">
            <a:avLst/>
          </a:prstGeom>
        </p:spPr>
      </p:pic>
      <p:pic>
        <p:nvPicPr>
          <p:cNvPr id="11" name="Picture 10" descr="A concrete slab with a concrete block on the side of the road&#10;&#10;Description automatically generated with medium confidence">
            <a:extLst>
              <a:ext uri="{FF2B5EF4-FFF2-40B4-BE49-F238E27FC236}">
                <a16:creationId xmlns:a16="http://schemas.microsoft.com/office/drawing/2014/main" id="{9EB47E8B-09BD-9664-51D1-C6F7D9B152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2697" y="1977623"/>
            <a:ext cx="4546600" cy="3409950"/>
          </a:xfrm>
          <a:prstGeom prst="rect">
            <a:avLst/>
          </a:prstGeom>
        </p:spPr>
      </p:pic>
      <p:pic>
        <p:nvPicPr>
          <p:cNvPr id="13" name="Picture 12" descr="A concrete walkway in the woods&#10;&#10;Description automatically generated">
            <a:extLst>
              <a:ext uri="{FF2B5EF4-FFF2-40B4-BE49-F238E27FC236}">
                <a16:creationId xmlns:a16="http://schemas.microsoft.com/office/drawing/2014/main" id="{52966884-8DD1-492E-135F-07967FB9EA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71629" y="1624209"/>
            <a:ext cx="3211509" cy="24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71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5A0CE-F37A-C8AE-F64D-F1EDD2BE8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PARK WEST CABIN</a:t>
            </a:r>
          </a:p>
        </p:txBody>
      </p:sp>
      <p:pic>
        <p:nvPicPr>
          <p:cNvPr id="5" name="Picture 4" descr="A house in the woods&#10;&#10;Description automatically generated">
            <a:extLst>
              <a:ext uri="{FF2B5EF4-FFF2-40B4-BE49-F238E27FC236}">
                <a16:creationId xmlns:a16="http://schemas.microsoft.com/office/drawing/2014/main" id="{B5CEDDFF-9037-3AAD-0AC8-981336ED0B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8554" y="1714500"/>
            <a:ext cx="3125401" cy="2344051"/>
          </a:xfrm>
          <a:prstGeom prst="rect">
            <a:avLst/>
          </a:prstGeom>
        </p:spPr>
      </p:pic>
      <p:pic>
        <p:nvPicPr>
          <p:cNvPr id="7" name="Picture 6" descr="A house in the woods&#10;&#10;Description automatically generated">
            <a:extLst>
              <a:ext uri="{FF2B5EF4-FFF2-40B4-BE49-F238E27FC236}">
                <a16:creationId xmlns:a16="http://schemas.microsoft.com/office/drawing/2014/main" id="{986EA3AD-C55F-B499-89B6-314705FC8E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3" y="4109245"/>
            <a:ext cx="3102765" cy="2068510"/>
          </a:xfrm>
          <a:prstGeom prst="rect">
            <a:avLst/>
          </a:prstGeom>
        </p:spPr>
      </p:pic>
      <p:pic>
        <p:nvPicPr>
          <p:cNvPr id="9" name="Picture 8" descr="A house with a porch and a porch&#10;&#10;Description automatically generated">
            <a:extLst>
              <a:ext uri="{FF2B5EF4-FFF2-40B4-BE49-F238E27FC236}">
                <a16:creationId xmlns:a16="http://schemas.microsoft.com/office/drawing/2014/main" id="{FDB662B2-7712-16C2-D78B-AEEEB082D7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961" y="2256974"/>
            <a:ext cx="3516078" cy="2344052"/>
          </a:xfrm>
          <a:prstGeom prst="rect">
            <a:avLst/>
          </a:prstGeom>
        </p:spPr>
      </p:pic>
      <p:pic>
        <p:nvPicPr>
          <p:cNvPr id="11" name="Picture 10" descr="A room with a wood floor&#10;&#10;Description automatically generated">
            <a:extLst>
              <a:ext uri="{FF2B5EF4-FFF2-40B4-BE49-F238E27FC236}">
                <a16:creationId xmlns:a16="http://schemas.microsoft.com/office/drawing/2014/main" id="{A3B2124E-D573-256D-BF10-29C9A49E0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53425" y="2143125"/>
            <a:ext cx="3429000" cy="2571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258554-4BF4-9A52-DFC2-4011118EFB4C}"/>
              </a:ext>
            </a:extLst>
          </p:cNvPr>
          <p:cNvSpPr txBox="1"/>
          <p:nvPr/>
        </p:nvSpPr>
        <p:spPr>
          <a:xfrm>
            <a:off x="4337961" y="4784651"/>
            <a:ext cx="362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BUILT 2007 </a:t>
            </a:r>
          </a:p>
          <a:p>
            <a:pPr algn="ctr"/>
            <a:r>
              <a:rPr lang="en-US" dirty="0"/>
              <a:t>REMODELED 2024</a:t>
            </a:r>
          </a:p>
        </p:txBody>
      </p:sp>
    </p:spTree>
    <p:extLst>
      <p:ext uri="{BB962C8B-B14F-4D97-AF65-F5344CB8AC3E}">
        <p14:creationId xmlns:p14="http://schemas.microsoft.com/office/powerpoint/2010/main" val="28415189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WARRENTON SUNRISE CABIN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3" y="2388005"/>
            <a:ext cx="4508604" cy="3124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897" y="2388005"/>
            <a:ext cx="4166027" cy="3124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0628" y="5773783"/>
            <a:ext cx="4310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WARRENTON SUNRISE</a:t>
            </a:r>
          </a:p>
          <a:p>
            <a:pPr algn="ctr"/>
            <a:r>
              <a:rPr lang="en-US" dirty="0"/>
              <a:t>BUILT 2013</a:t>
            </a:r>
          </a:p>
        </p:txBody>
      </p:sp>
    </p:spTree>
    <p:extLst>
      <p:ext uri="{BB962C8B-B14F-4D97-AF65-F5344CB8AC3E}">
        <p14:creationId xmlns:p14="http://schemas.microsoft.com/office/powerpoint/2010/main" val="4219684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511" y="2223717"/>
            <a:ext cx="1104762" cy="85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09800" y="294535"/>
            <a:ext cx="77724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/>
              <a:t>OFF TO CAMP WE GO!</a:t>
            </a:r>
          </a:p>
        </p:txBody>
      </p:sp>
      <p:pic>
        <p:nvPicPr>
          <p:cNvPr id="6" name="Picture 4" descr="Camper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90239"/>
            <a:ext cx="24384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32087" y="5616673"/>
            <a:ext cx="3527825" cy="646331"/>
          </a:xfrm>
          <a:prstGeom prst="rect">
            <a:avLst/>
          </a:prstGeom>
          <a:solidFill>
            <a:srgbClr val="7F1E15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Years of Service</a:t>
            </a:r>
          </a:p>
        </p:txBody>
      </p:sp>
      <p:sp>
        <p:nvSpPr>
          <p:cNvPr id="9" name="Rectangle 8"/>
          <p:cNvSpPr/>
          <p:nvPr/>
        </p:nvSpPr>
        <p:spPr>
          <a:xfrm>
            <a:off x="5410199" y="4029706"/>
            <a:ext cx="1371600" cy="1371600"/>
          </a:xfrm>
          <a:prstGeom prst="rect">
            <a:avLst/>
          </a:prstGeom>
          <a:solidFill>
            <a:schemeClr val="accent6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67</a:t>
            </a:r>
          </a:p>
        </p:txBody>
      </p:sp>
    </p:spTree>
    <p:extLst>
      <p:ext uri="{BB962C8B-B14F-4D97-AF65-F5344CB8AC3E}">
        <p14:creationId xmlns:p14="http://schemas.microsoft.com/office/powerpoint/2010/main" val="3982901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/>
          <a:lstStyle/>
          <a:p>
            <a:pPr algn="ctr"/>
            <a:r>
              <a:rPr lang="en-US" dirty="0"/>
              <a:t>WOODBRIDGE REMODELING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71560" y="4053259"/>
            <a:ext cx="34488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REPLACE WINDOWS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CLOSED IN WIRING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INTERIOR FINISHING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GREAT JOB WOODBRIDGE!!!!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BUILT 1996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REMODELED 2023</a:t>
            </a:r>
          </a:p>
        </p:txBody>
      </p:sp>
      <p:pic>
        <p:nvPicPr>
          <p:cNvPr id="6" name="Picture 9" descr="H:\DCIM\157CANON\IMG_57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91"/>
          <a:stretch/>
        </p:blipFill>
        <p:spPr bwMode="auto">
          <a:xfrm>
            <a:off x="1517441" y="1690688"/>
            <a:ext cx="3657600" cy="206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3" b="23457"/>
          <a:stretch/>
        </p:blipFill>
        <p:spPr>
          <a:xfrm>
            <a:off x="8192908" y="4550306"/>
            <a:ext cx="3407844" cy="19605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1" b="16543"/>
          <a:stretch/>
        </p:blipFill>
        <p:spPr>
          <a:xfrm>
            <a:off x="534971" y="4439180"/>
            <a:ext cx="3342764" cy="2071688"/>
          </a:xfrm>
          <a:prstGeom prst="rect">
            <a:avLst/>
          </a:prstGeom>
        </p:spPr>
      </p:pic>
      <p:pic>
        <p:nvPicPr>
          <p:cNvPr id="12" name="Picture 11" descr="A building with a red roof&#10;&#10;Description automatically generated">
            <a:extLst>
              <a:ext uri="{FF2B5EF4-FFF2-40B4-BE49-F238E27FC236}">
                <a16:creationId xmlns:a16="http://schemas.microsoft.com/office/drawing/2014/main" id="{2C210CEF-5B31-0FE6-5B19-EC5804F2BA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16960" y="1785787"/>
            <a:ext cx="2755392" cy="206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533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132" y="0"/>
            <a:ext cx="10515600" cy="1060057"/>
          </a:xfrm>
        </p:spPr>
        <p:txBody>
          <a:bodyPr/>
          <a:lstStyle/>
          <a:p>
            <a:pPr algn="ctr"/>
            <a:r>
              <a:rPr lang="en-US" dirty="0"/>
              <a:t>NVLYC USAGE BY FISCAL YEAR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230A116-91F8-D98C-2E3B-6894C0D125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38059"/>
              </p:ext>
            </p:extLst>
          </p:nvPr>
        </p:nvGraphicFramePr>
        <p:xfrm>
          <a:off x="4458796" y="871874"/>
          <a:ext cx="2813049" cy="5737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6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6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27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10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54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0660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#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YEARS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B5E6A1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Fiscal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Year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B5E6A1"/>
                    </a:solidFill>
                  </a:tcPr>
                </a:tc>
                <a:tc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Youth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B5E6A1"/>
                    </a:solidFill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Adults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B5E6A1"/>
                    </a:solidFill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Total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B5E6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660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900" spc="-50" dirty="0">
                          <a:latin typeface="Calibri"/>
                          <a:cs typeface="Calibri"/>
                        </a:rPr>
                        <a:t>1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2003-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2004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1824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16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887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2711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660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900" spc="-50" dirty="0">
                          <a:latin typeface="Calibri"/>
                          <a:cs typeface="Calibri"/>
                        </a:rPr>
                        <a:t>2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2004-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2005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2008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16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906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2914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900" spc="-50" dirty="0">
                          <a:latin typeface="Calibri"/>
                          <a:cs typeface="Calibri"/>
                        </a:rPr>
                        <a:t>3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2005-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2006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1332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16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681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2013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660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900" spc="-50" dirty="0">
                          <a:latin typeface="Calibri"/>
                          <a:cs typeface="Calibri"/>
                        </a:rPr>
                        <a:t>4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2006-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2007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925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16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367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1292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660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900" spc="-50" dirty="0">
                          <a:latin typeface="Calibri"/>
                          <a:cs typeface="Calibri"/>
                        </a:rPr>
                        <a:t>5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2007-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2008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1001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16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550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1551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660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900" spc="-50" dirty="0">
                          <a:latin typeface="Calibri"/>
                          <a:cs typeface="Calibri"/>
                        </a:rPr>
                        <a:t>6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2008-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2009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1555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16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745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2300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660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900" spc="-50" dirty="0">
                          <a:latin typeface="Calibri"/>
                          <a:cs typeface="Calibri"/>
                        </a:rPr>
                        <a:t>7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2009-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2010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1171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16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378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1549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660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900" spc="-50" dirty="0">
                          <a:latin typeface="Calibri"/>
                          <a:cs typeface="Calibri"/>
                        </a:rPr>
                        <a:t>8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2010-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2011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1533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16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512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2045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660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900" spc="-50" dirty="0">
                          <a:latin typeface="Calibri"/>
                          <a:cs typeface="Calibri"/>
                        </a:rPr>
                        <a:t>9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2011-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2012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756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16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367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1123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660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10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2012-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2013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924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16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475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1399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0660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11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2013-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2014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944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16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437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1381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12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2014-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2015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1643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16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716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2359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0660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13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2015-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2016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1394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16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633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2027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0660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14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2016-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2017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753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16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338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1091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0660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15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2017-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2018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658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16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453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1111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0660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16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2018-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2019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1121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16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519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1640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0660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17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2019-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2020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823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16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317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1166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0660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18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2020-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2021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764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16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315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1079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0660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19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2021-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2022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508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16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243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751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0660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20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2022-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2023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541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16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214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755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0660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21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2023-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2024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1161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16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540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1701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22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2024-2025*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147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16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80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227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006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Total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B5E6A1"/>
                    </a:solidFill>
                  </a:tcPr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23486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B5E6A1"/>
                    </a:solidFill>
                  </a:tcPr>
                </a:tc>
                <a:tc>
                  <a:txBody>
                    <a:bodyPr/>
                    <a:lstStyle/>
                    <a:p>
                      <a:pPr marR="1016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10673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B5E6A1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34185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B5E6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006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71628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21 Year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Average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006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Average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B5E6A1"/>
                    </a:solidFill>
                  </a:tcPr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1111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B5E6A1"/>
                    </a:solidFill>
                  </a:tcPr>
                </a:tc>
                <a:tc>
                  <a:txBody>
                    <a:bodyPr/>
                    <a:lstStyle/>
                    <a:p>
                      <a:pPr marR="1016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504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B5E6A1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1617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B5E6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321310">
                <a:tc gridSpan="5">
                  <a:txBody>
                    <a:bodyPr/>
                    <a:lstStyle/>
                    <a:p>
                      <a:pPr marR="1270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*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22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Days/Weekends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are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booked for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2024-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2025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63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(10/01/2024)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7485">
                <a:tc gridSpan="5">
                  <a:txBody>
                    <a:bodyPr/>
                    <a:lstStyle/>
                    <a:p>
                      <a:pPr marL="31051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Estimated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Campers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2024-2025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1500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0402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BOY SCOUTS EAGLE PROJECT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26"/>
          <a:stretch/>
        </p:blipFill>
        <p:spPr>
          <a:xfrm>
            <a:off x="1112616" y="4205994"/>
            <a:ext cx="4615077" cy="2273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39"/>
          <a:stretch/>
        </p:blipFill>
        <p:spPr>
          <a:xfrm>
            <a:off x="6127117" y="1588325"/>
            <a:ext cx="4002969" cy="1896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02" y="3665768"/>
            <a:ext cx="3978584" cy="2983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15"/>
          <a:stretch/>
        </p:blipFill>
        <p:spPr>
          <a:xfrm>
            <a:off x="2020388" y="1588325"/>
            <a:ext cx="3340778" cy="189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91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EXPENSES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4765"/>
            <a:ext cx="10515600" cy="5353235"/>
          </a:xfrm>
        </p:spPr>
        <p:txBody>
          <a:bodyPr>
            <a:normAutofit lnSpcReduction="10000"/>
          </a:bodyPr>
          <a:lstStyle/>
          <a:p>
            <a:r>
              <a:rPr lang="en-US" sz="3600" b="1" dirty="0"/>
              <a:t>OPERATION OF THE CAMP PER YEAR IS $45,000-$50,000/YEAR</a:t>
            </a:r>
          </a:p>
          <a:p>
            <a:pPr lvl="1"/>
            <a:r>
              <a:rPr lang="en-US" sz="3600" b="1" dirty="0"/>
              <a:t>REAL ESTATE TAXES</a:t>
            </a:r>
          </a:p>
          <a:p>
            <a:pPr lvl="1"/>
            <a:r>
              <a:rPr lang="en-US" sz="3600" b="1" dirty="0"/>
              <a:t>INSURANCE</a:t>
            </a:r>
          </a:p>
          <a:p>
            <a:pPr lvl="1"/>
            <a:r>
              <a:rPr lang="en-US" sz="3600" b="1" dirty="0"/>
              <a:t>DAILY MAINTENANCE</a:t>
            </a:r>
          </a:p>
          <a:p>
            <a:pPr lvl="1"/>
            <a:r>
              <a:rPr lang="en-US" sz="3600" b="1" dirty="0"/>
              <a:t>ROADS</a:t>
            </a:r>
          </a:p>
          <a:p>
            <a:pPr lvl="1"/>
            <a:r>
              <a:rPr lang="en-US" sz="3600" b="1" dirty="0"/>
              <a:t>UTILITIES</a:t>
            </a:r>
          </a:p>
          <a:p>
            <a:pPr lvl="2"/>
            <a:r>
              <a:rPr lang="en-US" sz="3600" b="1" dirty="0"/>
              <a:t>ELECTRICAL BILLS</a:t>
            </a:r>
          </a:p>
          <a:p>
            <a:pPr lvl="2"/>
            <a:r>
              <a:rPr lang="en-US" sz="3600" b="1" dirty="0"/>
              <a:t>TELEPHONE</a:t>
            </a:r>
          </a:p>
          <a:p>
            <a:pPr lvl="1"/>
            <a:r>
              <a:rPr lang="en-US" sz="3600" b="1" dirty="0"/>
              <a:t>WATER TESTING</a:t>
            </a:r>
          </a:p>
        </p:txBody>
      </p:sp>
    </p:spTree>
    <p:extLst>
      <p:ext uri="{BB962C8B-B14F-4D97-AF65-F5344CB8AC3E}">
        <p14:creationId xmlns:p14="http://schemas.microsoft.com/office/powerpoint/2010/main" val="35597267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82133"/>
          </a:xfrm>
        </p:spPr>
        <p:txBody>
          <a:bodyPr/>
          <a:lstStyle/>
          <a:p>
            <a:pPr algn="ctr"/>
            <a:r>
              <a:rPr lang="en-US" b="1" dirty="0"/>
              <a:t>FINANCES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82133"/>
            <a:ext cx="10515600" cy="5481108"/>
          </a:xfrm>
        </p:spPr>
        <p:txBody>
          <a:bodyPr>
            <a:normAutofit/>
          </a:bodyPr>
          <a:lstStyle/>
          <a:p>
            <a:r>
              <a:rPr lang="en-US" b="1" dirty="0"/>
              <a:t>INCOME</a:t>
            </a:r>
          </a:p>
          <a:p>
            <a:pPr lvl="1"/>
            <a:r>
              <a:rPr lang="en-US" b="1" dirty="0"/>
              <a:t>RENTALS</a:t>
            </a:r>
          </a:p>
          <a:p>
            <a:pPr lvl="2"/>
            <a:r>
              <a:rPr lang="en-US" b="1" dirty="0"/>
              <a:t>FEES $8.00/CAMPER/NIGHT</a:t>
            </a:r>
          </a:p>
          <a:p>
            <a:pPr lvl="2"/>
            <a:r>
              <a:rPr lang="en-US" b="1" dirty="0"/>
              <a:t>DURANT HALL (INCLUDED)</a:t>
            </a:r>
          </a:p>
          <a:p>
            <a:pPr lvl="2"/>
            <a:r>
              <a:rPr lang="en-US" b="1" dirty="0"/>
              <a:t>SECURITY DEPOSITES</a:t>
            </a:r>
          </a:p>
          <a:p>
            <a:pPr lvl="3"/>
            <a:r>
              <a:rPr lang="en-US" b="1" dirty="0"/>
              <a:t>CAMP $100.00</a:t>
            </a:r>
          </a:p>
          <a:p>
            <a:pPr lvl="3"/>
            <a:r>
              <a:rPr lang="en-US" b="1" dirty="0"/>
              <a:t>APPLIED TO CAMP RENTAL</a:t>
            </a:r>
          </a:p>
          <a:p>
            <a:pPr lvl="1"/>
            <a:r>
              <a:rPr lang="en-US" b="1" dirty="0"/>
              <a:t>DONATIONS/INCOME</a:t>
            </a:r>
          </a:p>
          <a:p>
            <a:pPr lvl="2"/>
            <a:r>
              <a:rPr lang="en-US" b="1" dirty="0"/>
              <a:t>CAMPERS</a:t>
            </a:r>
          </a:p>
          <a:p>
            <a:pPr lvl="2"/>
            <a:r>
              <a:rPr lang="en-US" b="1" dirty="0"/>
              <a:t>LIONS CLUBS</a:t>
            </a:r>
          </a:p>
          <a:p>
            <a:pPr lvl="2"/>
            <a:r>
              <a:rPr lang="en-US" b="1" dirty="0"/>
              <a:t>INDIVIDUALS</a:t>
            </a:r>
          </a:p>
          <a:p>
            <a:pPr lvl="2"/>
            <a:r>
              <a:rPr lang="en-US" b="1" dirty="0"/>
              <a:t>FUND RAISING</a:t>
            </a:r>
          </a:p>
        </p:txBody>
      </p:sp>
    </p:spTree>
    <p:extLst>
      <p:ext uri="{BB962C8B-B14F-4D97-AF65-F5344CB8AC3E}">
        <p14:creationId xmlns:p14="http://schemas.microsoft.com/office/powerpoint/2010/main" val="39055565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8325" y="1758950"/>
            <a:ext cx="8515350" cy="4351338"/>
          </a:xfrm>
        </p:spPr>
        <p:txBody>
          <a:bodyPr>
            <a:normAutofit/>
          </a:bodyPr>
          <a:lstStyle/>
          <a:p>
            <a:r>
              <a:rPr lang="en-US" sz="4800" dirty="0"/>
              <a:t>WORK PROJECTS</a:t>
            </a:r>
          </a:p>
          <a:p>
            <a:pPr lvl="1"/>
            <a:r>
              <a:rPr lang="en-US" sz="4400" dirty="0"/>
              <a:t>APRIL 26, 2025</a:t>
            </a:r>
          </a:p>
          <a:p>
            <a:r>
              <a:rPr lang="en-US" sz="4800" dirty="0"/>
              <a:t>EARTH DAY</a:t>
            </a:r>
          </a:p>
          <a:p>
            <a:pPr lvl="1"/>
            <a:r>
              <a:rPr lang="en-US" sz="4400" dirty="0"/>
              <a:t> APRIL 26, 2025</a:t>
            </a:r>
          </a:p>
          <a:p>
            <a:r>
              <a:rPr lang="en-US" sz="4800" dirty="0"/>
              <a:t>OPEN HOUSE</a:t>
            </a:r>
          </a:p>
          <a:p>
            <a:pPr lvl="1"/>
            <a:r>
              <a:rPr lang="en-US" sz="4400" dirty="0"/>
              <a:t>APRIL 26, 2025</a:t>
            </a:r>
          </a:p>
        </p:txBody>
      </p:sp>
    </p:spTree>
    <p:extLst>
      <p:ext uri="{BB962C8B-B14F-4D97-AF65-F5344CB8AC3E}">
        <p14:creationId xmlns:p14="http://schemas.microsoft.com/office/powerpoint/2010/main" val="32522619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NVLYC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 CORPORTATION/FOUNDATION CHARTER IN THE COMMONWEALTH OF VIRGINIA</a:t>
            </a:r>
          </a:p>
          <a:p>
            <a:r>
              <a:rPr lang="en-US" b="1" dirty="0"/>
              <a:t>GOVERNED BY A BOARD OF DIRECTORS</a:t>
            </a:r>
          </a:p>
          <a:p>
            <a:r>
              <a:rPr lang="en-US" b="1" dirty="0"/>
              <a:t>501 </a:t>
            </a:r>
            <a:r>
              <a:rPr lang="en-US" b="1" baseline="-25000" dirty="0"/>
              <a:t>C(3) </a:t>
            </a:r>
            <a:r>
              <a:rPr lang="en-US" b="1" dirty="0"/>
              <a:t>TAX EXEMPT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1109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266" y="2909358"/>
            <a:ext cx="12192000" cy="435133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MY TIME IS UP AND I THANK YOU FOR YOURS!!</a:t>
            </a:r>
          </a:p>
        </p:txBody>
      </p:sp>
    </p:spTree>
    <p:extLst>
      <p:ext uri="{BB962C8B-B14F-4D97-AF65-F5344CB8AC3E}">
        <p14:creationId xmlns:p14="http://schemas.microsoft.com/office/powerpoint/2010/main" val="21622826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733" y="29135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STOP!!!!</a:t>
            </a:r>
          </a:p>
        </p:txBody>
      </p:sp>
    </p:spTree>
    <p:extLst>
      <p:ext uri="{BB962C8B-B14F-4D97-AF65-F5344CB8AC3E}">
        <p14:creationId xmlns:p14="http://schemas.microsoft.com/office/powerpoint/2010/main" val="1869322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23925"/>
          </a:xfrm>
        </p:spPr>
        <p:txBody>
          <a:bodyPr/>
          <a:lstStyle/>
          <a:p>
            <a:pPr algn="ctr"/>
            <a:r>
              <a:rPr lang="en-US" dirty="0"/>
              <a:t>NVLYC CAMP</a:t>
            </a:r>
          </a:p>
        </p:txBody>
      </p:sp>
      <p:sp>
        <p:nvSpPr>
          <p:cNvPr id="3" name="Rectangle 2"/>
          <p:cNvSpPr/>
          <p:nvPr/>
        </p:nvSpPr>
        <p:spPr>
          <a:xfrm>
            <a:off x="389467" y="923925"/>
            <a:ext cx="11413066" cy="588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Richard Kohlway of the Herndon Lions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Started with a dream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Got support from Chantilly &amp; Oakton Lions Clubs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Search was started in Rappahannock &amp; Clarke Counties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Located a 100 acres farm in Clarke County (Present 120 Acres)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Purchased for $10,000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Lions Clubs have supported the Camp since 1958 to present</a:t>
            </a:r>
          </a:p>
          <a:p>
            <a:pPr lvl="2">
              <a:lnSpc>
                <a:spcPct val="90000"/>
              </a:lnSpc>
              <a:buFontTx/>
              <a:buChar char="•"/>
            </a:pPr>
            <a:r>
              <a:rPr lang="en-US" alt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Donations</a:t>
            </a:r>
          </a:p>
          <a:p>
            <a:pPr lvl="3">
              <a:lnSpc>
                <a:spcPct val="90000"/>
              </a:lnSpc>
              <a:buFontTx/>
              <a:buChar char="•"/>
            </a:pPr>
            <a:r>
              <a:rPr lang="en-US" alt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Financial </a:t>
            </a:r>
          </a:p>
          <a:p>
            <a:pPr lvl="3">
              <a:lnSpc>
                <a:spcPct val="90000"/>
              </a:lnSpc>
              <a:buFontTx/>
              <a:buChar char="•"/>
            </a:pPr>
            <a:r>
              <a:rPr lang="en-US" alt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 Project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Amphitheater 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Arcola Learning Center 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Bridges  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Built 8 cabins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Bath house and Dining Hall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Care Taker’s Cottage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Clarke County Health Department Inspection </a:t>
            </a:r>
          </a:p>
          <a:p>
            <a:pPr lvl="2">
              <a:lnSpc>
                <a:spcPct val="90000"/>
              </a:lnSpc>
              <a:buFontTx/>
              <a:buChar char="•"/>
            </a:pPr>
            <a:r>
              <a:rPr lang="en-US" alt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Bath house</a:t>
            </a:r>
          </a:p>
          <a:p>
            <a:pPr lvl="2">
              <a:lnSpc>
                <a:spcPct val="90000"/>
              </a:lnSpc>
              <a:buFontTx/>
              <a:buChar char="•"/>
            </a:pPr>
            <a:r>
              <a:rPr lang="en-US" alt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Durant Hall</a:t>
            </a:r>
          </a:p>
          <a:p>
            <a:pPr lvl="2">
              <a:lnSpc>
                <a:spcPct val="90000"/>
              </a:lnSpc>
              <a:buFontTx/>
              <a:buChar char="•"/>
            </a:pPr>
            <a:r>
              <a:rPr lang="en-US" alt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Septic Fields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Virginia Health Department Approved (Sample Testing every Quarter)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Pavilion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Water Wells </a:t>
            </a:r>
          </a:p>
          <a:p>
            <a:pPr lvl="2">
              <a:lnSpc>
                <a:spcPct val="90000"/>
              </a:lnSpc>
              <a:buFontTx/>
              <a:buChar char="•"/>
            </a:pPr>
            <a:r>
              <a:rPr lang="en-US" alt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Well # 1 a 2500 Gallon water pressure tank. Capacity 8-13 gallons/minute </a:t>
            </a:r>
          </a:p>
          <a:p>
            <a:pPr lvl="2">
              <a:lnSpc>
                <a:spcPct val="90000"/>
              </a:lnSpc>
              <a:buFontTx/>
              <a:buChar char="•"/>
            </a:pPr>
            <a:r>
              <a:rPr lang="en-US" alt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Well # 2 a 50 Gallon water pressure tank. Capacity 3-4 gallons/minutes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4189868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166257" y="198120"/>
            <a:ext cx="7772400" cy="1517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/>
              <a:t>Types of Camping</a:t>
            </a:r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7"/>
          <a:stretch/>
        </p:blipFill>
        <p:spPr bwMode="auto">
          <a:xfrm>
            <a:off x="7027818" y="1992086"/>
            <a:ext cx="2603863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4"/>
          <a:stretch/>
        </p:blipFill>
        <p:spPr bwMode="auto">
          <a:xfrm>
            <a:off x="2710543" y="1992086"/>
            <a:ext cx="2427514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" name="Picture 1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3"/>
          <a:stretch/>
        </p:blipFill>
        <p:spPr bwMode="auto">
          <a:xfrm>
            <a:off x="5214257" y="4493623"/>
            <a:ext cx="1676400" cy="137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408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A2537-3FBC-57DC-9F31-8CBFD1865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NVLYC CUSTOMERS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1D9A1-CED5-DEE4-0648-B223809E4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CUB SCOUTS PACKS</a:t>
            </a:r>
          </a:p>
          <a:p>
            <a:r>
              <a:rPr lang="en-US" b="1" dirty="0"/>
              <a:t>BOY SCOUTS TROOPS</a:t>
            </a:r>
          </a:p>
          <a:p>
            <a:r>
              <a:rPr lang="en-US" b="1" dirty="0"/>
              <a:t>GIRL SCOUTS TROOPS</a:t>
            </a:r>
          </a:p>
          <a:p>
            <a:r>
              <a:rPr lang="en-US" b="1" dirty="0"/>
              <a:t>AMERICAN HERITAGE GIRLS TROOPS</a:t>
            </a:r>
          </a:p>
          <a:p>
            <a:r>
              <a:rPr lang="en-US" b="1" dirty="0"/>
              <a:t>CHURCH GROUPS</a:t>
            </a:r>
          </a:p>
          <a:p>
            <a:pPr lvl="1"/>
            <a:r>
              <a:rPr lang="en-US" b="1" dirty="0"/>
              <a:t>ADULTS</a:t>
            </a:r>
          </a:p>
          <a:p>
            <a:pPr lvl="1"/>
            <a:r>
              <a:rPr lang="en-US" b="1" dirty="0"/>
              <a:t>YOUTH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072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270760" y="0"/>
            <a:ext cx="7696200" cy="914400"/>
          </a:xfrm>
        </p:spPr>
        <p:txBody>
          <a:bodyPr/>
          <a:lstStyle/>
          <a:p>
            <a:pPr algn="ctr" eaLnBrk="1" hangingPunct="1"/>
            <a:r>
              <a:rPr lang="en-US" altLang="en-US" dirty="0"/>
              <a:t>Where is NVLYC?</a:t>
            </a: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1162867"/>
            <a:ext cx="66294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138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238103" y="132805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600" b="1" dirty="0"/>
              <a:t>Northern Virginia Lions </a:t>
            </a:r>
            <a:br>
              <a:rPr lang="en-US" altLang="en-US" sz="3600" b="1" dirty="0"/>
            </a:br>
            <a:r>
              <a:rPr lang="en-US" altLang="en-US" sz="3600" b="1" dirty="0"/>
              <a:t>Youth Camp Board/Officers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331811" y="1379538"/>
            <a:ext cx="5774521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b="1" dirty="0"/>
              <a:t>Pres: Lion Ken Marr</a:t>
            </a:r>
          </a:p>
          <a:p>
            <a:pPr>
              <a:lnSpc>
                <a:spcPct val="80000"/>
              </a:lnSpc>
            </a:pPr>
            <a:r>
              <a:rPr lang="en-US" altLang="en-US" b="1" dirty="0"/>
              <a:t>1</a:t>
            </a:r>
            <a:r>
              <a:rPr lang="en-US" altLang="en-US" b="1" baseline="30000" dirty="0"/>
              <a:t>st</a:t>
            </a:r>
            <a:r>
              <a:rPr lang="en-US" altLang="en-US" b="1" dirty="0"/>
              <a:t> VP: Lion Aron Hinson</a:t>
            </a:r>
          </a:p>
          <a:p>
            <a:pPr>
              <a:lnSpc>
                <a:spcPct val="80000"/>
              </a:lnSpc>
            </a:pPr>
            <a:r>
              <a:rPr lang="en-US" altLang="en-US" b="1" dirty="0"/>
              <a:t>2</a:t>
            </a:r>
            <a:r>
              <a:rPr lang="en-US" altLang="en-US" b="1" baseline="30000" dirty="0"/>
              <a:t>nd</a:t>
            </a:r>
            <a:r>
              <a:rPr lang="en-US" altLang="en-US" b="1" dirty="0"/>
              <a:t> VP:PCC Wilma Murphy</a:t>
            </a:r>
          </a:p>
          <a:p>
            <a:pPr>
              <a:lnSpc>
                <a:spcPct val="80000"/>
              </a:lnSpc>
            </a:pPr>
            <a:r>
              <a:rPr lang="en-US" altLang="en-US" b="1" dirty="0"/>
              <a:t>Sec: Lion Evelyn Marr</a:t>
            </a:r>
          </a:p>
          <a:p>
            <a:pPr>
              <a:lnSpc>
                <a:spcPct val="80000"/>
              </a:lnSpc>
            </a:pPr>
            <a:r>
              <a:rPr lang="en-US" altLang="en-US" b="1" dirty="0"/>
              <a:t>Treas: Lion Mark Armendaris </a:t>
            </a:r>
          </a:p>
          <a:p>
            <a:pPr>
              <a:lnSpc>
                <a:spcPct val="80000"/>
              </a:lnSpc>
            </a:pPr>
            <a:r>
              <a:rPr lang="en-US" altLang="en-US" b="1" dirty="0"/>
              <a:t>Scheduler/Advisor: PCC Phil Schrack</a:t>
            </a:r>
          </a:p>
          <a:p>
            <a:r>
              <a:rPr lang="en-US" altLang="en-US" b="1" dirty="0"/>
              <a:t>District 24-L Cabinet Representatives </a:t>
            </a:r>
          </a:p>
          <a:p>
            <a:pPr lvl="1"/>
            <a:r>
              <a:rPr lang="en-US" altLang="en-US" sz="2800" b="1" dirty="0"/>
              <a:t>Lion Phil Mayo</a:t>
            </a:r>
          </a:p>
          <a:p>
            <a:pPr lvl="1"/>
            <a:r>
              <a:rPr lang="en-US" altLang="en-US" sz="2800" b="1" dirty="0"/>
              <a:t>PCC John Knepper</a:t>
            </a:r>
          </a:p>
          <a:p>
            <a:pPr>
              <a:lnSpc>
                <a:spcPct val="80000"/>
              </a:lnSpc>
            </a:pPr>
            <a:endParaRPr lang="en-US" altLang="en-US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889125" y="38179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42862" y="1379538"/>
            <a:ext cx="634913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/>
              <a:t>Director Reg I: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/>
              <a:t>Director Reg II: 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/>
              <a:t>Director Reg III: Lion Phil Mayo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/>
              <a:t>Director Reg IV: Lion Bill Poole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/>
              <a:t>Director Reg V: PDG Sally Kenavan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/>
              <a:t>Director Reg VI: Lion Scott Brown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/>
              <a:t>Director Reg VII: Lion Greg Hart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/>
              <a:t>Director Reg VIII: Lion Vickie Davis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/>
              <a:t>IPP/ Senior Director: PID JAY Moughon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/>
              <a:t>Senior Director Lion Sharon Schrack</a:t>
            </a:r>
          </a:p>
        </p:txBody>
      </p:sp>
    </p:spTree>
    <p:extLst>
      <p:ext uri="{BB962C8B-B14F-4D97-AF65-F5344CB8AC3E}">
        <p14:creationId xmlns:p14="http://schemas.microsoft.com/office/powerpoint/2010/main" val="2457166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4009741"/>
              </p:ext>
            </p:extLst>
          </p:nvPr>
        </p:nvGraphicFramePr>
        <p:xfrm>
          <a:off x="2524126" y="0"/>
          <a:ext cx="6372224" cy="6783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2992100" imgH="13830300" progId="AcroExch.Document.DC">
                  <p:embed/>
                </p:oleObj>
              </mc:Choice>
              <mc:Fallback>
                <p:oleObj name="Acrobat Document" r:id="rId2" imgW="12992100" imgH="138303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24126" y="0"/>
                        <a:ext cx="6372224" cy="6783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1255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3914</TotalTime>
  <Words>854</Words>
  <Application>Microsoft Office PowerPoint</Application>
  <PresentationFormat>Widescreen</PresentationFormat>
  <Paragraphs>302</Paragraphs>
  <Slides>38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Calibri Light</vt:lpstr>
      <vt:lpstr>Tahoma</vt:lpstr>
      <vt:lpstr>Times New Roman</vt:lpstr>
      <vt:lpstr>verdana</vt:lpstr>
      <vt:lpstr>Office Theme</vt:lpstr>
      <vt:lpstr>Acrobat Document</vt:lpstr>
      <vt:lpstr>24 L WINTER CONFERENCE</vt:lpstr>
      <vt:lpstr>NVLYC</vt:lpstr>
      <vt:lpstr>PowerPoint Presentation</vt:lpstr>
      <vt:lpstr>NVLYC CAMP</vt:lpstr>
      <vt:lpstr>PowerPoint Presentation</vt:lpstr>
      <vt:lpstr>NVLYC CUSTOMERS</vt:lpstr>
      <vt:lpstr>Where is NVLYC?</vt:lpstr>
      <vt:lpstr>PowerPoint Presentation</vt:lpstr>
      <vt:lpstr>PowerPoint Presentation</vt:lpstr>
      <vt:lpstr>AMPHITHEATER</vt:lpstr>
      <vt:lpstr>ARCOLA LEARNING CENTER</vt:lpstr>
      <vt:lpstr>BRIDGES</vt:lpstr>
      <vt:lpstr>BATH HOUSE</vt:lpstr>
      <vt:lpstr>BATH HOUSE</vt:lpstr>
      <vt:lpstr>CARETAKER’S COTTAGE</vt:lpstr>
      <vt:lpstr>PowerPoint Presentation</vt:lpstr>
      <vt:lpstr>DAVIS PAVILION</vt:lpstr>
      <vt:lpstr>DAVIS PAVILION</vt:lpstr>
      <vt:lpstr>DAVIS PAVILION</vt:lpstr>
      <vt:lpstr>DURANT HALL</vt:lpstr>
      <vt:lpstr>PowerPoint Presentation</vt:lpstr>
      <vt:lpstr>DURANT HALL</vt:lpstr>
      <vt:lpstr>DURANT HALL FLOORING</vt:lpstr>
      <vt:lpstr>CABINS TOTAL CABIN CAPACITY 122</vt:lpstr>
      <vt:lpstr>CABINS TOTAL CABIN CAPACITY 122</vt:lpstr>
      <vt:lpstr>FAIRFAX HOST REMODELING</vt:lpstr>
      <vt:lpstr>FAIRFAX  &amp; PARKWEST ADA RAMP</vt:lpstr>
      <vt:lpstr>PARK WEST CABIN</vt:lpstr>
      <vt:lpstr>WARRENTON SUNRISE CABIN</vt:lpstr>
      <vt:lpstr>WOODBRIDGE REMODELING</vt:lpstr>
      <vt:lpstr>NVLYC USAGE BY FISCAL YEAR</vt:lpstr>
      <vt:lpstr>BOY SCOUTS EAGLE PROJECT</vt:lpstr>
      <vt:lpstr>EXPENSES</vt:lpstr>
      <vt:lpstr>FINANCES</vt:lpstr>
      <vt:lpstr>OPPORTUNITIES</vt:lpstr>
      <vt:lpstr>NVLYC INFORMATION</vt:lpstr>
      <vt:lpstr>QUESTIONS</vt:lpstr>
      <vt:lpstr>STOP!!!!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NORTHERN VIRGINIA LIONS YOUTH CAMP ISSUES</dc:title>
  <dc:creator>Microsoft account</dc:creator>
  <cp:lastModifiedBy>Philip Schrack</cp:lastModifiedBy>
  <cp:revision>219</cp:revision>
  <cp:lastPrinted>2017-01-25T21:08:04Z</cp:lastPrinted>
  <dcterms:created xsi:type="dcterms:W3CDTF">2016-07-25T14:39:57Z</dcterms:created>
  <dcterms:modified xsi:type="dcterms:W3CDTF">2025-01-19T19:36:46Z</dcterms:modified>
</cp:coreProperties>
</file>